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63"/>
  </p:notesMasterIdLst>
  <p:sldIdLst>
    <p:sldId id="885" r:id="rId3"/>
    <p:sldId id="340" r:id="rId4"/>
    <p:sldId id="326" r:id="rId5"/>
    <p:sldId id="545" r:id="rId6"/>
    <p:sldId id="811" r:id="rId7"/>
    <p:sldId id="473" r:id="rId8"/>
    <p:sldId id="716" r:id="rId9"/>
    <p:sldId id="717" r:id="rId10"/>
    <p:sldId id="718" r:id="rId11"/>
    <p:sldId id="719" r:id="rId12"/>
    <p:sldId id="720" r:id="rId13"/>
    <p:sldId id="722" r:id="rId14"/>
    <p:sldId id="864" r:id="rId15"/>
    <p:sldId id="865" r:id="rId16"/>
    <p:sldId id="866" r:id="rId17"/>
    <p:sldId id="867" r:id="rId18"/>
    <p:sldId id="870" r:id="rId19"/>
    <p:sldId id="873" r:id="rId20"/>
    <p:sldId id="727" r:id="rId21"/>
    <p:sldId id="828" r:id="rId22"/>
    <p:sldId id="819" r:id="rId23"/>
    <p:sldId id="643" r:id="rId24"/>
    <p:sldId id="741" r:id="rId25"/>
    <p:sldId id="742" r:id="rId26"/>
    <p:sldId id="743" r:id="rId27"/>
    <p:sldId id="744" r:id="rId28"/>
    <p:sldId id="835" r:id="rId29"/>
    <p:sldId id="836" r:id="rId30"/>
    <p:sldId id="837" r:id="rId31"/>
    <p:sldId id="838" r:id="rId32"/>
    <p:sldId id="771" r:id="rId33"/>
    <p:sldId id="773" r:id="rId34"/>
    <p:sldId id="774" r:id="rId35"/>
    <p:sldId id="876" r:id="rId36"/>
    <p:sldId id="877" r:id="rId37"/>
    <p:sldId id="878" r:id="rId38"/>
    <p:sldId id="879" r:id="rId39"/>
    <p:sldId id="880" r:id="rId40"/>
    <p:sldId id="881" r:id="rId41"/>
    <p:sldId id="882" r:id="rId42"/>
    <p:sldId id="883" r:id="rId43"/>
    <p:sldId id="884" r:id="rId44"/>
    <p:sldId id="776" r:id="rId45"/>
    <p:sldId id="656" r:id="rId46"/>
    <p:sldId id="777" r:id="rId47"/>
    <p:sldId id="783" r:id="rId48"/>
    <p:sldId id="781" r:id="rId49"/>
    <p:sldId id="782" r:id="rId50"/>
    <p:sldId id="786" r:id="rId51"/>
    <p:sldId id="789" r:id="rId52"/>
    <p:sldId id="787" r:id="rId53"/>
    <p:sldId id="791" r:id="rId54"/>
    <p:sldId id="790" r:id="rId55"/>
    <p:sldId id="795" r:id="rId56"/>
    <p:sldId id="796" r:id="rId57"/>
    <p:sldId id="797" r:id="rId58"/>
    <p:sldId id="799" r:id="rId59"/>
    <p:sldId id="874" r:id="rId60"/>
    <p:sldId id="875" r:id="rId61"/>
    <p:sldId id="504" r:id="rId62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0000"/>
    <a:srgbClr val="008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20" autoAdjust="0"/>
    <p:restoredTop sz="91655" autoAdjust="0"/>
  </p:normalViewPr>
  <p:slideViewPr>
    <p:cSldViewPr>
      <p:cViewPr>
        <p:scale>
          <a:sx n="110" d="100"/>
          <a:sy n="110" d="100"/>
        </p:scale>
        <p:origin x="-786" y="78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png>
</file>

<file path=ppt/media/image10.jpeg>
</file>

<file path=ppt/media/image11.wm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11/6/2014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Useful for understanding, inference, platform for further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Useful for understanding, inference, platform for further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Useful for understanding, inference, platform for further analysis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http://www-users.cs.umn.edu/~kumar/dmbook/ch8.pdf Helpful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http://www-users.cs.umn.edu/~kumar/dmbook/ch8.pdf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Useful for understanding, inference, platform for further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Useful for understanding, inference, platform for further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latin typeface="PFDinTextCompPro-Italic"/>
                <a:cs typeface="PFDinTextCompPro-Italic"/>
              </a:rPr>
              <a:t>Not all clustering algorithms separate the data set into mutually exclusive partitions (e.g., Agglomerative Hierarchical Clustering).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Note: hierarchical clustering is comp expensive, but does not require initial choice of centroids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Note: hierarchical clustering is comp expensive, but does not require initial choice of centroids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Most general technique, good place to start (div behavior is always possible in a greedy scheme)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Note: hierarchical clustering is comp expensive (in this case, should sample data), but does not require initial choice of centroids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Dealing with outliers in clustering is another topic (remove, don’t remove, detection)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Results should be pretty consistent for various choices of metric.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4 or 5 steps is usual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** write this on the whiteboard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Note: these are unsupervised validation metrics (don’t depend on external info)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There is a duality between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unsup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validation metrics &amp; objective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funcs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Sum of inter-cluster distances to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centriod</a:t>
            </a: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Distance between centroids in different clusters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In general, want cohesion to be low &amp; separation to be high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numerator = daylight between clusters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denom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= largest length scale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(in k-means, this is pathological…overlapping clusters means </a:t>
            </a: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pts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are not assigned to nearest centroids!)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numerator = daylight between clusters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denom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= largest length scale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numerator = daylight between clusters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denom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= largest length scale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numerator = daylight between clusters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err="1" smtClean="0">
                <a:solidFill>
                  <a:prstClr val="black"/>
                </a:solidFill>
                <a:latin typeface="ArialMT"/>
                <a:sym typeface="Wingdings"/>
              </a:rPr>
              <a:t>denom</a:t>
            </a: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= largest length scale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Similar is a loaded word here!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We will tighten up the concept of similarity when we discuss implementation.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>
                <a:solidFill>
                  <a:prstClr val="black"/>
                </a:solidFill>
                <a:latin typeface="ArialMT"/>
                <a:sym typeface="Wingding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3009900"/>
            <a:ext cx="8469313" cy="1524000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INTRO </a:t>
            </a:r>
            <a:r>
              <a:rPr lang="en-US" sz="6000" dirty="0" smtClean="0"/>
              <a:t>to</a:t>
            </a:r>
            <a:r>
              <a:rPr lang="en-US" sz="9000" dirty="0" smtClean="0"/>
              <a:t> DATA SCIENCE</a:t>
            </a:r>
            <a:br>
              <a:rPr lang="en-US" sz="9000" dirty="0" smtClean="0"/>
            </a:br>
            <a:r>
              <a:rPr lang="en-US" sz="5000" dirty="0" smtClean="0"/>
              <a:t>Cluster ANALYSIS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671655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is the purpose of cluster analysis?</a:t>
            </a:r>
          </a:p>
        </p:txBody>
      </p:sp>
    </p:spTree>
    <p:extLst>
      <p:ext uri="{BB962C8B-B14F-4D97-AF65-F5344CB8AC3E}">
        <p14:creationId xmlns:p14="http://schemas.microsoft.com/office/powerpoint/2010/main" val="10247073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is the purpose of cluster analysis?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To enhance our understanding of a dataset by dividing the data into groups.</a:t>
            </a:r>
          </a:p>
        </p:txBody>
      </p:sp>
    </p:spTree>
    <p:extLst>
      <p:ext uri="{BB962C8B-B14F-4D97-AF65-F5344CB8AC3E}">
        <p14:creationId xmlns:p14="http://schemas.microsoft.com/office/powerpoint/2010/main" val="15156021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is the purpose of cluster analysis?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A:  To enhance our understanding of a dataset by dividing the data into groups.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Clustering provides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layer of abstraction </a:t>
            </a:r>
            <a:r>
              <a:rPr lang="en-US" sz="3000" dirty="0" smtClean="0">
                <a:latin typeface="PFDinTextCompPro-Italic"/>
                <a:cs typeface="PFDinTextCompPro-Italic"/>
              </a:rPr>
              <a:t>from individual data points.</a:t>
            </a:r>
          </a:p>
        </p:txBody>
      </p:sp>
    </p:spTree>
    <p:extLst>
      <p:ext uri="{BB962C8B-B14F-4D97-AF65-F5344CB8AC3E}">
        <p14:creationId xmlns:p14="http://schemas.microsoft.com/office/powerpoint/2010/main" val="15156021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is the purpose of cluster analysis?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A:  To enhance our understanding of a dataset by dividing the data into groups.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Clustering provides a </a:t>
            </a:r>
            <a:r>
              <a:rPr lang="en-US" sz="3000" i="1" dirty="0" smtClean="0">
                <a:latin typeface="PFDinTextCompPro-Italic"/>
                <a:cs typeface="PFDinTextCompPro-Italic"/>
              </a:rPr>
              <a:t>layer of abstraction </a:t>
            </a:r>
            <a:r>
              <a:rPr lang="en-US" sz="3000" dirty="0" smtClean="0">
                <a:latin typeface="PFDinTextCompPro-Italic"/>
                <a:cs typeface="PFDinTextCompPro-Italic"/>
              </a:rPr>
              <a:t>from individual data points.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The goal is to extract and enhance the natural structure of the </a:t>
            </a:r>
            <a:r>
              <a:rPr lang="en-US" sz="3000" dirty="0" smtClean="0">
                <a:latin typeface="PFDinTextCompPro-Italic"/>
                <a:cs typeface="PFDinTextCompPro-Italic"/>
              </a:rPr>
              <a:t>data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32144196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Clustering can be useful in a wide variety of domains, including genetics, consumer </a:t>
            </a:r>
            <a:r>
              <a:rPr lang="en-US" sz="3000" dirty="0" smtClean="0">
                <a:latin typeface="PFDinTextCompPro-Italic"/>
                <a:cs typeface="PFDinTextCompPro-Italic"/>
              </a:rPr>
              <a:t>internet and </a:t>
            </a:r>
            <a:r>
              <a:rPr lang="en-US" sz="3000" dirty="0" smtClean="0">
                <a:latin typeface="PFDinTextCompPro-Italic"/>
                <a:cs typeface="PFDinTextCompPro-Italic"/>
              </a:rPr>
              <a:t>business.</a:t>
            </a:r>
          </a:p>
        </p:txBody>
      </p:sp>
    </p:spTree>
    <p:extLst>
      <p:ext uri="{BB962C8B-B14F-4D97-AF65-F5344CB8AC3E}">
        <p14:creationId xmlns:p14="http://schemas.microsoft.com/office/powerpoint/2010/main" val="20456947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05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Clustering can be useful in a wide variety of domains, including </a:t>
            </a:r>
            <a:r>
              <a:rPr lang="en-US" sz="3000" b="1" dirty="0">
                <a:latin typeface="PFDinTextCompPro-Italic"/>
                <a:cs typeface="PFDinTextCompPro-Italic"/>
              </a:rPr>
              <a:t>genetics</a:t>
            </a:r>
            <a:r>
              <a:rPr lang="en-US" sz="3000" dirty="0">
                <a:latin typeface="PFDinTextCompPro-Italic"/>
                <a:cs typeface="PFDinTextCompPro-Italic"/>
              </a:rPr>
              <a:t>, consumer internet and business.</a:t>
            </a:r>
          </a:p>
        </p:txBody>
      </p:sp>
      <p:pic>
        <p:nvPicPr>
          <p:cNvPr id="10242" name="Picture 2" descr="http://upload.wikimedia.org/wikipedia/commons/a/a1/Rosenberg_1048people_993marker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092211" y="384907"/>
            <a:ext cx="2635145" cy="6443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1338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Clustering can be useful in a wide variety of domains, including genetics, </a:t>
            </a:r>
            <a:r>
              <a:rPr lang="en-US" sz="3000" b="1" dirty="0">
                <a:latin typeface="PFDinTextCompPro-Italic"/>
                <a:cs typeface="PFDinTextCompPro-Italic"/>
              </a:rPr>
              <a:t>consumer internet </a:t>
            </a:r>
            <a:r>
              <a:rPr lang="en-US" sz="3000" dirty="0">
                <a:latin typeface="PFDinTextCompPro-Italic"/>
                <a:cs typeface="PFDinTextCompPro-Italic"/>
              </a:rPr>
              <a:t>and business.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7" t="11891" r="5941" b="6163"/>
          <a:stretch/>
        </p:blipFill>
        <p:spPr bwMode="auto">
          <a:xfrm>
            <a:off x="566737" y="2405863"/>
            <a:ext cx="3961416" cy="2462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09" t="12405" b="10675"/>
          <a:stretch/>
        </p:blipFill>
        <p:spPr bwMode="auto">
          <a:xfrm>
            <a:off x="4757737" y="2405863"/>
            <a:ext cx="3963336" cy="2355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4361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Clustering can be useful in a wide variety of domains, including genetics, consumer internet and </a:t>
            </a:r>
            <a:r>
              <a:rPr lang="en-US" sz="3000" b="1" dirty="0">
                <a:latin typeface="PFDinTextCompPro-Italic"/>
                <a:cs typeface="PFDinTextCompPro-Italic"/>
              </a:rPr>
              <a:t>business</a:t>
            </a:r>
            <a:r>
              <a:rPr lang="en-US" sz="3000" dirty="0">
                <a:latin typeface="PFDinTextCompPro-Italic"/>
                <a:cs typeface="PFDinTextCompPro-Italic"/>
              </a:rPr>
              <a:t>.</a:t>
            </a:r>
          </a:p>
        </p:txBody>
      </p:sp>
      <p:pic>
        <p:nvPicPr>
          <p:cNvPr id="11266" name="Picture 2" descr="http://i.huffpost.com/gen/1563531/thumbs/o-GROCERY-STORE-faceboo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232" y="2155846"/>
            <a:ext cx="5518105" cy="2759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2413857" y="4942701"/>
            <a:ext cx="42545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http://i.huffpost.com/gen/1563531/thumbs/o-GROCERY-STORE-facebook.jpg</a:t>
            </a:r>
          </a:p>
        </p:txBody>
      </p:sp>
    </p:spTree>
    <p:extLst>
      <p:ext uri="{BB962C8B-B14F-4D97-AF65-F5344CB8AC3E}">
        <p14:creationId xmlns:p14="http://schemas.microsoft.com/office/powerpoint/2010/main" val="1461797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66737" y="11049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There are many kinds of classification procedures. For our class, we will be focusing on K-means clustering, which is one of the most popular clustering algorithms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K-means is an iterative </a:t>
            </a:r>
            <a:r>
              <a:rPr lang="en-US" sz="3000" dirty="0">
                <a:latin typeface="PFDinTextCompPro-Italic"/>
                <a:cs typeface="PFDinTextCompPro-Italic"/>
              </a:rPr>
              <a:t>method that partitions a data set into k clusters</a:t>
            </a:r>
            <a:r>
              <a:rPr lang="en-US" sz="3000" dirty="0" smtClean="0">
                <a:latin typeface="PFDinTextCompPro-Italic"/>
                <a:cs typeface="PFDinTextCompPro-Italic"/>
              </a:rPr>
              <a:t>. 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30153236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II. K-means clustering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88273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519112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	cluster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analysis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	The K-means Algorithm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	Choosing K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	Example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257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K-means clustering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</a:t>
            </a:r>
            <a:r>
              <a:rPr lang="en-US" sz="3000" dirty="0" smtClean="0">
                <a:latin typeface="PFDinTextCompPro-Italic"/>
                <a:cs typeface="PFDinTextCompPro-Italic"/>
              </a:rPr>
              <a:t>: How does the algorithm work?</a:t>
            </a:r>
          </a:p>
        </p:txBody>
      </p:sp>
    </p:spTree>
    <p:extLst>
      <p:ext uri="{BB962C8B-B14F-4D97-AF65-F5344CB8AC3E}">
        <p14:creationId xmlns:p14="http://schemas.microsoft.com/office/powerpoint/2010/main" val="28710519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</p:spTree>
    <p:extLst>
      <p:ext uri="{BB962C8B-B14F-4D97-AF65-F5344CB8AC3E}">
        <p14:creationId xmlns:p14="http://schemas.microsoft.com/office/powerpoint/2010/main" val="5946233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Step 1 – Choosing initial centroids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How do you choose the initial centroid positions?</a:t>
            </a:r>
            <a:endParaRPr lang="en-US" sz="3000" dirty="0" smtClean="0">
              <a:latin typeface="PFDinTextCompPro-Italic"/>
              <a:cs typeface="PFDinTextCompPro-Italic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0242196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1 – Choosing initial centroids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How do you choose the initial centroid positions?</a:t>
            </a:r>
          </a:p>
          <a:p>
            <a:pPr algn="l"/>
            <a:endParaRPr lang="en-US" sz="30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A:  There are several options:</a:t>
            </a:r>
          </a:p>
        </p:txBody>
      </p:sp>
    </p:spTree>
    <p:extLst>
      <p:ext uri="{BB962C8B-B14F-4D97-AF65-F5344CB8AC3E}">
        <p14:creationId xmlns:p14="http://schemas.microsoft.com/office/powerpoint/2010/main" val="36322012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1 – Choosing </a:t>
            </a:r>
            <a:r>
              <a:rPr lang="en-US" dirty="0" smtClean="0"/>
              <a:t>initial centroids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How do you choose the initial centroid positions?</a:t>
            </a:r>
          </a:p>
          <a:p>
            <a:pPr algn="l"/>
            <a:endParaRPr lang="en-US" sz="30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A:  There are several options: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    - </a:t>
            </a:r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randomly (but 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may </a:t>
            </a:r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yield divergent behavior)</a:t>
            </a:r>
            <a:endParaRPr lang="en-US" sz="3000" dirty="0" smtClean="0">
              <a:latin typeface="PFDinTextCompPro-Italic"/>
              <a:cs typeface="PFDinTextCompPro-Italic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36322012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1 – Choosing </a:t>
            </a:r>
            <a:r>
              <a:rPr lang="en-US" dirty="0" smtClean="0"/>
              <a:t>initial centroids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How do you choose the initial centroid positions?</a:t>
            </a:r>
          </a:p>
          <a:p>
            <a:pPr algn="l"/>
            <a:endParaRPr lang="en-US" sz="30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A:  There are several options: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     </a:t>
            </a:r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- randomly (but may yield divergent behavior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)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     - perform alternative clustering task, use resulting centroids as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	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initial k-means centroids</a:t>
            </a:r>
          </a:p>
        </p:txBody>
      </p:sp>
    </p:spTree>
    <p:extLst>
      <p:ext uri="{BB962C8B-B14F-4D97-AF65-F5344CB8AC3E}">
        <p14:creationId xmlns:p14="http://schemas.microsoft.com/office/powerpoint/2010/main" val="36322012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1 – Choosing </a:t>
            </a:r>
            <a:r>
              <a:rPr lang="en-US" dirty="0" smtClean="0"/>
              <a:t>initial centroids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How do you choose the initial centroid positions?</a:t>
            </a:r>
          </a:p>
          <a:p>
            <a:pPr algn="l"/>
            <a:endParaRPr lang="en-US" sz="30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A:  There are several options: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    - randomly (but may yield divergent behavior)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    </a:t>
            </a:r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- perform alternative clustering task, use resulting centroids as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	initial k-means centroids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     - start with global centroid, choose point at max distance, repeat 	(but might select outlier)</a:t>
            </a:r>
          </a:p>
        </p:txBody>
      </p:sp>
    </p:spTree>
    <p:extLst>
      <p:ext uri="{BB962C8B-B14F-4D97-AF65-F5344CB8AC3E}">
        <p14:creationId xmlns:p14="http://schemas.microsoft.com/office/powerpoint/2010/main" val="26941663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2 – </a:t>
            </a:r>
            <a:r>
              <a:rPr lang="en-US" dirty="0" smtClean="0"/>
              <a:t>Assess similarity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Q:  How do you determine which centroid a given point is most similar to?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34524919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2 – </a:t>
            </a:r>
            <a:r>
              <a:rPr lang="en-US" dirty="0" smtClean="0"/>
              <a:t>Assess similarity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</a:t>
            </a:r>
            <a:r>
              <a:rPr lang="en-US" sz="3000" dirty="0">
                <a:latin typeface="PFDinTextCompPro-Italic"/>
                <a:cs typeface="PFDinTextCompPro-Italic"/>
              </a:rPr>
              <a:t>How do you determine which centroid a given point </a:t>
            </a:r>
            <a:r>
              <a:rPr lang="en-US" sz="3000" dirty="0" smtClean="0">
                <a:latin typeface="PFDinTextCompPro-Italic"/>
                <a:cs typeface="PFDinTextCompPro-Italic"/>
              </a:rPr>
              <a:t>is most </a:t>
            </a:r>
            <a:r>
              <a:rPr lang="en-US" sz="3000" dirty="0">
                <a:latin typeface="PFDinTextCompPro-Italic"/>
                <a:cs typeface="PFDinTextCompPro-Italic"/>
              </a:rPr>
              <a:t>similar to?</a:t>
            </a:r>
          </a:p>
          <a:p>
            <a:pPr algn="l"/>
            <a:endParaRPr lang="en-US" sz="16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The similarity criterion is determined by the measure we choose.</a:t>
            </a:r>
          </a:p>
        </p:txBody>
      </p:sp>
    </p:spTree>
    <p:extLst>
      <p:ext uri="{BB962C8B-B14F-4D97-AF65-F5344CB8AC3E}">
        <p14:creationId xmlns:p14="http://schemas.microsoft.com/office/powerpoint/2010/main" val="23149320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2 – </a:t>
            </a:r>
            <a:r>
              <a:rPr lang="en-US" dirty="0" smtClean="0"/>
              <a:t>Assess similarity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Q:  How do you determine which centroid a given point is most similar to?</a:t>
            </a:r>
          </a:p>
          <a:p>
            <a:pPr algn="l"/>
            <a:endParaRPr lang="en-US" sz="16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>
                <a:latin typeface="PFDinTextCompPro-Italic"/>
                <a:cs typeface="PFDinTextCompPro-Italic"/>
                <a:sym typeface="Wingdings"/>
              </a:rPr>
              <a:t>The similarity criterion is determined by the measure we choose.</a:t>
            </a:r>
          </a:p>
          <a:p>
            <a:pPr algn="l"/>
            <a:endParaRPr lang="en-US" sz="14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In the case of k-means clustering, the similarity metric is the </a:t>
            </a:r>
            <a:r>
              <a:rPr lang="en-US" sz="3000" b="1" dirty="0" smtClean="0">
                <a:latin typeface="PFDinTextCompPro-Italic"/>
                <a:cs typeface="PFDinTextCompPro-Italic"/>
                <a:sym typeface="Wingdings"/>
              </a:rPr>
              <a:t>Euclidian distance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3149320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I. cluster analysis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2 – </a:t>
            </a:r>
            <a:r>
              <a:rPr lang="en-US" dirty="0" smtClean="0"/>
              <a:t>Assess similarity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Q:  How do you determine which centroid a given point is most similar to?</a:t>
            </a:r>
          </a:p>
          <a:p>
            <a:pPr algn="l"/>
            <a:endParaRPr lang="en-US" sz="16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The 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similarity criterion 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is determined by the 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measure 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we choose.</a:t>
            </a:r>
          </a:p>
          <a:p>
            <a:pPr algn="l"/>
            <a:endParaRPr lang="en-US" sz="14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In the case of k-means clustering, the similarity metric is the </a:t>
            </a:r>
            <a:r>
              <a:rPr lang="en-US" sz="3000" b="1" dirty="0" smtClean="0">
                <a:latin typeface="PFDinTextCompPro-Italic"/>
                <a:cs typeface="PFDinTextCompPro-Italic"/>
                <a:sym typeface="Wingdings"/>
              </a:rPr>
              <a:t>Euclidian distance</a:t>
            </a:r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: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5766884"/>
              </p:ext>
            </p:extLst>
          </p:nvPr>
        </p:nvGraphicFramePr>
        <p:xfrm>
          <a:off x="2411651" y="4000500"/>
          <a:ext cx="4185761" cy="8067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6" name="Equation" r:id="rId4" imgW="1752480" imgH="342720" progId="Equation.3">
                  <p:embed/>
                </p:oleObj>
              </mc:Choice>
              <mc:Fallback>
                <p:oleObj name="Equation" r:id="rId4" imgW="1752480" imgH="34272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1651" y="4000500"/>
                        <a:ext cx="4185761" cy="80676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49320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</a:t>
            </a:r>
            <a:r>
              <a:rPr lang="en-US" dirty="0" smtClean="0"/>
              <a:t>3 </a:t>
            </a:r>
            <a:r>
              <a:rPr lang="en-US" dirty="0"/>
              <a:t>– </a:t>
            </a:r>
            <a:r>
              <a:rPr lang="en-US" dirty="0" err="1" smtClean="0"/>
              <a:t>Recomputing</a:t>
            </a:r>
            <a:r>
              <a:rPr lang="en-US" dirty="0" smtClean="0"/>
              <a:t> the Center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1104900"/>
            <a:ext cx="83820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How do we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recompute</a:t>
            </a:r>
            <a:r>
              <a:rPr lang="en-US" sz="3000" dirty="0" smtClean="0">
                <a:latin typeface="PFDinTextCompPro-Italic"/>
                <a:cs typeface="PFDinTextCompPro-Italic"/>
              </a:rPr>
              <a:t> the positions of the </a:t>
            </a:r>
            <a:r>
              <a:rPr lang="en-US" sz="3000" dirty="0" smtClean="0">
                <a:latin typeface="PFDinTextCompPro-Italic"/>
                <a:cs typeface="PFDinTextCompPro-Italic"/>
              </a:rPr>
              <a:t>centers at </a:t>
            </a:r>
            <a:r>
              <a:rPr lang="en-US" sz="3000" dirty="0" smtClean="0">
                <a:latin typeface="PFDinTextCompPro-Italic"/>
                <a:cs typeface="PFDinTextCompPro-Italic"/>
              </a:rPr>
              <a:t>each iteration of the algorithm?</a:t>
            </a:r>
          </a:p>
          <a:p>
            <a:pPr algn="l"/>
            <a:endParaRPr lang="en-US" sz="12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By </a:t>
            </a:r>
            <a:r>
              <a:rPr lang="en-US" sz="3000" dirty="0" smtClean="0">
                <a:latin typeface="PFDinTextCompPro-Italic"/>
                <a:cs typeface="PFDinTextCompPro-Italic"/>
              </a:rPr>
              <a:t>calculating the centroid (i.e., the geometric center)</a:t>
            </a:r>
          </a:p>
        </p:txBody>
      </p:sp>
    </p:spTree>
    <p:extLst>
      <p:ext uri="{BB962C8B-B14F-4D97-AF65-F5344CB8AC3E}">
        <p14:creationId xmlns:p14="http://schemas.microsoft.com/office/powerpoint/2010/main" val="24367051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</a:t>
            </a:r>
            <a:r>
              <a:rPr lang="en-US" dirty="0" smtClean="0"/>
              <a:t>4 </a:t>
            </a:r>
            <a:r>
              <a:rPr lang="en-US" dirty="0"/>
              <a:t>– </a:t>
            </a:r>
            <a:r>
              <a:rPr lang="en-US" dirty="0" smtClean="0"/>
              <a:t>convergence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We iterate until some stopping criteria are met; in general, suitable convergence is achieved in a small number of steps.</a:t>
            </a:r>
          </a:p>
        </p:txBody>
      </p:sp>
    </p:spTree>
    <p:extLst>
      <p:ext uri="{BB962C8B-B14F-4D97-AF65-F5344CB8AC3E}">
        <p14:creationId xmlns:p14="http://schemas.microsoft.com/office/powerpoint/2010/main" val="11967096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Step </a:t>
            </a:r>
            <a:r>
              <a:rPr lang="en-US" dirty="0" smtClean="0"/>
              <a:t>4 </a:t>
            </a:r>
            <a:r>
              <a:rPr lang="en-US" dirty="0"/>
              <a:t>– </a:t>
            </a:r>
            <a:r>
              <a:rPr lang="en-US" dirty="0" smtClean="0"/>
              <a:t>convergence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76896" y="11049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We iterate until some stopping criteria are met; in general, suitable convergence is achieved in a small number of steps.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Stopping criteria can be based on the centroids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if positions change by no more than </a:t>
            </a:r>
            <a:r>
              <a:rPr lang="en-US" sz="3000" i="1" dirty="0" smtClean="0">
                <a:latin typeface="Symbol" charset="2"/>
                <a:cs typeface="Symbol" charset="2"/>
              </a:rPr>
              <a:t>e</a:t>
            </a:r>
            <a:r>
              <a:rPr lang="en-US" sz="3000" dirty="0" smtClean="0">
                <a:latin typeface="PFDinTextCompPro-Italic"/>
                <a:cs typeface="PFDinTextCompPro-Italic"/>
              </a:rPr>
              <a:t>) or on the points (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eg</a:t>
            </a:r>
            <a:r>
              <a:rPr lang="en-US" sz="3000" dirty="0" smtClean="0">
                <a:latin typeface="PFDinTextCompPro-Italic"/>
                <a:cs typeface="PFDinTextCompPro-Italic"/>
              </a:rPr>
              <a:t>, if no more than </a:t>
            </a:r>
            <a:r>
              <a:rPr lang="en-US" sz="2500" i="1" dirty="0" smtClean="0">
                <a:latin typeface="+mn-lt"/>
                <a:cs typeface="PFDinTextCompPro-Italic"/>
              </a:rPr>
              <a:t>x%</a:t>
            </a:r>
            <a:r>
              <a:rPr lang="en-US" sz="3000" dirty="0" smtClean="0">
                <a:latin typeface="PFDinTextCompPro-Italic"/>
                <a:cs typeface="PFDinTextCompPro-Italic"/>
              </a:rPr>
              <a:t> change clusters between iterations).</a:t>
            </a:r>
          </a:p>
        </p:txBody>
      </p:sp>
    </p:spTree>
    <p:extLst>
      <p:ext uri="{BB962C8B-B14F-4D97-AF65-F5344CB8AC3E}">
        <p14:creationId xmlns:p14="http://schemas.microsoft.com/office/powerpoint/2010/main" val="40165005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31" name="Straight Connector 30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2" name="Straight Connector 31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3" name="Flowchart: Connector 32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4" name="Flowchart: Connector 33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5" name="Flowchart: Connector 34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6" name="Flowchart: Connector 35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7" name="Flowchart: Connector 36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8" name="Flowchart: Connector 37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9" name="Flowchart: Connector 38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0" name="Flowchart: Connector 39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1" name="Flowchart: Connector 40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2" name="Flowchart: Connector 41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3" name="Flowchart: Connector 42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54" name="TextBox 53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957616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35" name="Straight Connector 3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Straight Connector 3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7" name="Flowchart: Connector 3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8" name="Flowchart: Connector 37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9" name="Flowchart: Connector 38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0" name="Flowchart: Connector 39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1" name="Flowchart: Connector 40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2" name="Flowchart: Connector 41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3" name="Flowchart: Connector 42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4" name="Flowchart: Connector 43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5" name="Flowchart: Connector 44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6" name="Flowchart: Connector 45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7" name="Flowchart: Connector 46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6662737" y="2451619"/>
            <a:ext cx="201031" cy="201031"/>
            <a:chOff x="-1201769" y="2002475"/>
            <a:chExt cx="201031" cy="201031"/>
          </a:xfrm>
        </p:grpSpPr>
        <p:cxnSp>
          <p:nvCxnSpPr>
            <p:cNvPr id="49" name="Straight Connector 48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0" name="Straight Connector 49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51" name="Group 50"/>
          <p:cNvGrpSpPr/>
          <p:nvPr/>
        </p:nvGrpSpPr>
        <p:grpSpPr>
          <a:xfrm>
            <a:off x="7921550" y="2222810"/>
            <a:ext cx="201031" cy="201031"/>
            <a:chOff x="-1201769" y="2002475"/>
            <a:chExt cx="201031" cy="201031"/>
          </a:xfrm>
        </p:grpSpPr>
        <p:cxnSp>
          <p:nvCxnSpPr>
            <p:cNvPr id="52" name="Straight Connector 51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3" name="Straight Connector 52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54" name="Group 53"/>
          <p:cNvGrpSpPr/>
          <p:nvPr/>
        </p:nvGrpSpPr>
        <p:grpSpPr>
          <a:xfrm>
            <a:off x="7909506" y="3399654"/>
            <a:ext cx="201031" cy="201031"/>
            <a:chOff x="-1201769" y="2002475"/>
            <a:chExt cx="201031" cy="201031"/>
          </a:xfrm>
        </p:grpSpPr>
        <p:cxnSp>
          <p:nvCxnSpPr>
            <p:cNvPr id="55" name="Straight Connector 54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6" name="Straight Connector 55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68" name="TextBox 67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69" name="TextBox 68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313446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662737" y="2451619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921550" y="2222810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7909506" y="3399654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31" name="Straight Connector 30"/>
          <p:cNvCxnSpPr/>
          <p:nvPr/>
        </p:nvCxnSpPr>
        <p:spPr bwMode="auto">
          <a:xfrm>
            <a:off x="6751649" y="2681350"/>
            <a:ext cx="2648" cy="18288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3" name="Straight Connector 32"/>
          <p:cNvCxnSpPr/>
          <p:nvPr/>
        </p:nvCxnSpPr>
        <p:spPr bwMode="auto">
          <a:xfrm flipH="1">
            <a:off x="6601777" y="2652650"/>
            <a:ext cx="113410" cy="50434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Connector 38"/>
          <p:cNvCxnSpPr/>
          <p:nvPr/>
        </p:nvCxnSpPr>
        <p:spPr bwMode="auto">
          <a:xfrm>
            <a:off x="6845617" y="2652650"/>
            <a:ext cx="250472" cy="458579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Connector 42"/>
          <p:cNvCxnSpPr/>
          <p:nvPr/>
        </p:nvCxnSpPr>
        <p:spPr bwMode="auto">
          <a:xfrm>
            <a:off x="7676494" y="2019300"/>
            <a:ext cx="250472" cy="258855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Straight Connector 43"/>
          <p:cNvCxnSpPr/>
          <p:nvPr/>
        </p:nvCxnSpPr>
        <p:spPr bwMode="auto">
          <a:xfrm>
            <a:off x="7731038" y="2171700"/>
            <a:ext cx="141385" cy="14611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Connector 44"/>
          <p:cNvCxnSpPr/>
          <p:nvPr/>
        </p:nvCxnSpPr>
        <p:spPr bwMode="auto">
          <a:xfrm flipH="1">
            <a:off x="8097553" y="2072716"/>
            <a:ext cx="30925" cy="15227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Straight Connector 45"/>
          <p:cNvCxnSpPr/>
          <p:nvPr/>
        </p:nvCxnSpPr>
        <p:spPr bwMode="auto">
          <a:xfrm flipH="1">
            <a:off x="7301758" y="3557371"/>
            <a:ext cx="49997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0" name="Straight Connector 49"/>
          <p:cNvCxnSpPr/>
          <p:nvPr/>
        </p:nvCxnSpPr>
        <p:spPr bwMode="auto">
          <a:xfrm flipH="1">
            <a:off x="8011582" y="3207346"/>
            <a:ext cx="30925" cy="15227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1" name="Straight Connector 50"/>
          <p:cNvCxnSpPr/>
          <p:nvPr/>
        </p:nvCxnSpPr>
        <p:spPr bwMode="auto">
          <a:xfrm flipH="1">
            <a:off x="8163349" y="3026969"/>
            <a:ext cx="158076" cy="371055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3" name="Straight Connector 52"/>
          <p:cNvCxnSpPr/>
          <p:nvPr/>
        </p:nvCxnSpPr>
        <p:spPr bwMode="auto">
          <a:xfrm flipH="1">
            <a:off x="8128478" y="3504555"/>
            <a:ext cx="166837" cy="5281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Straight Connector 37"/>
          <p:cNvCxnSpPr/>
          <p:nvPr/>
        </p:nvCxnSpPr>
        <p:spPr bwMode="auto">
          <a:xfrm flipH="1">
            <a:off x="7634808" y="2324100"/>
            <a:ext cx="212037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6" name="TextBox 55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57" name="TextBox 56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387185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b="1" dirty="0">
                <a:latin typeface="PFDinTextCompPro-Italic"/>
                <a:cs typeface="PFDinTextCompPro-Italic"/>
              </a:rPr>
              <a:t> </a:t>
            </a:r>
            <a:r>
              <a:rPr lang="en-US" sz="3000" b="1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662737" y="2451619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921550" y="2222810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7909506" y="3399654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31" name="Straight Connector 30"/>
          <p:cNvCxnSpPr/>
          <p:nvPr/>
        </p:nvCxnSpPr>
        <p:spPr bwMode="auto">
          <a:xfrm>
            <a:off x="6751649" y="2681350"/>
            <a:ext cx="2648" cy="18288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3" name="Straight Connector 32"/>
          <p:cNvCxnSpPr/>
          <p:nvPr/>
        </p:nvCxnSpPr>
        <p:spPr bwMode="auto">
          <a:xfrm flipH="1">
            <a:off x="6601777" y="2652650"/>
            <a:ext cx="113410" cy="50434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Connector 38"/>
          <p:cNvCxnSpPr/>
          <p:nvPr/>
        </p:nvCxnSpPr>
        <p:spPr bwMode="auto">
          <a:xfrm>
            <a:off x="6845617" y="2652650"/>
            <a:ext cx="250472" cy="458579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Connector 42"/>
          <p:cNvCxnSpPr/>
          <p:nvPr/>
        </p:nvCxnSpPr>
        <p:spPr bwMode="auto">
          <a:xfrm>
            <a:off x="7676494" y="2019300"/>
            <a:ext cx="250472" cy="258855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Straight Connector 43"/>
          <p:cNvCxnSpPr/>
          <p:nvPr/>
        </p:nvCxnSpPr>
        <p:spPr bwMode="auto">
          <a:xfrm>
            <a:off x="7731038" y="2171700"/>
            <a:ext cx="141385" cy="14611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Connector 44"/>
          <p:cNvCxnSpPr/>
          <p:nvPr/>
        </p:nvCxnSpPr>
        <p:spPr bwMode="auto">
          <a:xfrm flipH="1">
            <a:off x="8097553" y="2072716"/>
            <a:ext cx="30925" cy="15227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Straight Connector 45"/>
          <p:cNvCxnSpPr/>
          <p:nvPr/>
        </p:nvCxnSpPr>
        <p:spPr bwMode="auto">
          <a:xfrm flipH="1">
            <a:off x="7301758" y="3557371"/>
            <a:ext cx="49997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0" name="Straight Connector 49"/>
          <p:cNvCxnSpPr/>
          <p:nvPr/>
        </p:nvCxnSpPr>
        <p:spPr bwMode="auto">
          <a:xfrm flipH="1">
            <a:off x="8011582" y="3207346"/>
            <a:ext cx="30925" cy="15227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1" name="Straight Connector 50"/>
          <p:cNvCxnSpPr/>
          <p:nvPr/>
        </p:nvCxnSpPr>
        <p:spPr bwMode="auto">
          <a:xfrm flipH="1">
            <a:off x="8163349" y="3026969"/>
            <a:ext cx="158076" cy="371055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3" name="Straight Connector 52"/>
          <p:cNvCxnSpPr/>
          <p:nvPr/>
        </p:nvCxnSpPr>
        <p:spPr bwMode="auto">
          <a:xfrm flipH="1">
            <a:off x="8128478" y="3504555"/>
            <a:ext cx="166837" cy="5281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Straight Connector 37"/>
          <p:cNvCxnSpPr/>
          <p:nvPr/>
        </p:nvCxnSpPr>
        <p:spPr bwMode="auto">
          <a:xfrm flipH="1">
            <a:off x="7634808" y="2324100"/>
            <a:ext cx="212037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0" name="TextBox 39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41" name="TextBox 40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7059462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737806" y="3074225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733356" y="2065669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7897631" y="3226625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29" name="TextBox 28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30" name="TextBox 29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2187250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39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737806" y="3074225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733356" y="2065669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7897631" y="3226625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40" name="Straight Connector 39"/>
          <p:cNvCxnSpPr/>
          <p:nvPr/>
        </p:nvCxnSpPr>
        <p:spPr bwMode="auto">
          <a:xfrm flipV="1">
            <a:off x="7517135" y="2178009"/>
            <a:ext cx="244851" cy="12616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1" name="Straight Connector 40"/>
          <p:cNvCxnSpPr/>
          <p:nvPr/>
        </p:nvCxnSpPr>
        <p:spPr bwMode="auto">
          <a:xfrm flipV="1">
            <a:off x="7870062" y="2059907"/>
            <a:ext cx="244851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2" name="Straight Connector 41"/>
          <p:cNvCxnSpPr/>
          <p:nvPr/>
        </p:nvCxnSpPr>
        <p:spPr bwMode="auto">
          <a:xfrm>
            <a:off x="7614242" y="1985653"/>
            <a:ext cx="139045" cy="15545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Connector 42"/>
          <p:cNvCxnSpPr/>
          <p:nvPr/>
        </p:nvCxnSpPr>
        <p:spPr bwMode="auto">
          <a:xfrm flipV="1">
            <a:off x="8093094" y="2953896"/>
            <a:ext cx="202356" cy="248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7" name="Straight Connector 46"/>
          <p:cNvCxnSpPr/>
          <p:nvPr/>
        </p:nvCxnSpPr>
        <p:spPr bwMode="auto">
          <a:xfrm flipV="1">
            <a:off x="8110537" y="3305829"/>
            <a:ext cx="253219" cy="5781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Straight Connector 48"/>
          <p:cNvCxnSpPr/>
          <p:nvPr/>
        </p:nvCxnSpPr>
        <p:spPr bwMode="auto">
          <a:xfrm flipV="1">
            <a:off x="8001655" y="3059418"/>
            <a:ext cx="101178" cy="21583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1" name="Straight Connector 50"/>
          <p:cNvCxnSpPr/>
          <p:nvPr/>
        </p:nvCxnSpPr>
        <p:spPr bwMode="auto">
          <a:xfrm flipV="1">
            <a:off x="6641066" y="3229153"/>
            <a:ext cx="114225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2" name="Straight Connector 51"/>
          <p:cNvCxnSpPr/>
          <p:nvPr/>
        </p:nvCxnSpPr>
        <p:spPr bwMode="auto">
          <a:xfrm flipV="1">
            <a:off x="6977449" y="3125359"/>
            <a:ext cx="94401" cy="4020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4" name="Straight Connector 53"/>
          <p:cNvCxnSpPr/>
          <p:nvPr/>
        </p:nvCxnSpPr>
        <p:spPr bwMode="auto">
          <a:xfrm>
            <a:off x="6766235" y="2997122"/>
            <a:ext cx="58968" cy="116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Connector 54"/>
          <p:cNvCxnSpPr/>
          <p:nvPr/>
        </p:nvCxnSpPr>
        <p:spPr bwMode="auto">
          <a:xfrm>
            <a:off x="6878943" y="3300694"/>
            <a:ext cx="126609" cy="19307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7" name="TextBox 56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58" name="TextBox 57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311372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233737" y="14859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18669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90937" y="1104900"/>
            <a:ext cx="548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c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ontinuous		categorical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6737" y="1991261"/>
            <a:ext cx="742689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</a:t>
            </a:r>
            <a:r>
              <a:rPr lang="en-US" sz="4000" i="1" dirty="0">
                <a:latin typeface="PFDinTextCompPro-Italic"/>
                <a:cs typeface="PFDinTextCompPro-Italic"/>
              </a:rPr>
              <a:t> 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    	</a:t>
            </a:r>
            <a:r>
              <a:rPr lang="en-US" sz="4000" dirty="0" smtClean="0">
                <a:latin typeface="PFDinTextCompPro-Italic"/>
                <a:cs typeface="PFDinTextCompPro-Italic"/>
              </a:rPr>
              <a:t>???		          ???</a:t>
            </a:r>
            <a:endParaRPr lang="en-US" sz="4000" i="1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unsupervised</a:t>
            </a:r>
            <a:r>
              <a:rPr lang="en-US" sz="4000" i="1" dirty="0">
                <a:latin typeface="PFDinTextCompPro-Italic"/>
                <a:cs typeface="PFDinTextCompPro-Italic"/>
              </a:rPr>
              <a:t>	     	</a:t>
            </a:r>
            <a:r>
              <a:rPr lang="en-US" sz="4000" dirty="0">
                <a:latin typeface="PFDinTextCompPro-Italic"/>
                <a:cs typeface="PFDinTextCompPro-Italic"/>
              </a:rPr>
              <a:t>???		          ???</a:t>
            </a:r>
            <a:endParaRPr lang="en-US" sz="4000" i="1" dirty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26108988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5800"/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737806" y="3074225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733356" y="2065669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7897631" y="3226625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40" name="Straight Connector 39"/>
          <p:cNvCxnSpPr/>
          <p:nvPr/>
        </p:nvCxnSpPr>
        <p:spPr bwMode="auto">
          <a:xfrm flipV="1">
            <a:off x="7517135" y="2178009"/>
            <a:ext cx="244851" cy="12616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1" name="Straight Connector 40"/>
          <p:cNvCxnSpPr/>
          <p:nvPr/>
        </p:nvCxnSpPr>
        <p:spPr bwMode="auto">
          <a:xfrm flipV="1">
            <a:off x="7870062" y="2059907"/>
            <a:ext cx="244851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2" name="Straight Connector 41"/>
          <p:cNvCxnSpPr/>
          <p:nvPr/>
        </p:nvCxnSpPr>
        <p:spPr bwMode="auto">
          <a:xfrm>
            <a:off x="7614242" y="1985653"/>
            <a:ext cx="139045" cy="15545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Connector 42"/>
          <p:cNvCxnSpPr/>
          <p:nvPr/>
        </p:nvCxnSpPr>
        <p:spPr bwMode="auto">
          <a:xfrm flipV="1">
            <a:off x="8093094" y="2953896"/>
            <a:ext cx="202356" cy="248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7" name="Straight Connector 46"/>
          <p:cNvCxnSpPr/>
          <p:nvPr/>
        </p:nvCxnSpPr>
        <p:spPr bwMode="auto">
          <a:xfrm flipV="1">
            <a:off x="8110537" y="3305829"/>
            <a:ext cx="253219" cy="5781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Straight Connector 48"/>
          <p:cNvCxnSpPr/>
          <p:nvPr/>
        </p:nvCxnSpPr>
        <p:spPr bwMode="auto">
          <a:xfrm flipV="1">
            <a:off x="8001655" y="3059418"/>
            <a:ext cx="101178" cy="21583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1" name="Straight Connector 50"/>
          <p:cNvCxnSpPr/>
          <p:nvPr/>
        </p:nvCxnSpPr>
        <p:spPr bwMode="auto">
          <a:xfrm flipV="1">
            <a:off x="6641066" y="3229153"/>
            <a:ext cx="114225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2" name="Straight Connector 51"/>
          <p:cNvCxnSpPr/>
          <p:nvPr/>
        </p:nvCxnSpPr>
        <p:spPr bwMode="auto">
          <a:xfrm flipV="1">
            <a:off x="6977449" y="3125359"/>
            <a:ext cx="94401" cy="4020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4" name="Straight Connector 53"/>
          <p:cNvCxnSpPr/>
          <p:nvPr/>
        </p:nvCxnSpPr>
        <p:spPr bwMode="auto">
          <a:xfrm>
            <a:off x="6766235" y="2997122"/>
            <a:ext cx="58968" cy="116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Connector 54"/>
          <p:cNvCxnSpPr/>
          <p:nvPr/>
        </p:nvCxnSpPr>
        <p:spPr bwMode="auto">
          <a:xfrm>
            <a:off x="6878943" y="3300694"/>
            <a:ext cx="126609" cy="19307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7" name="TextBox 36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38" name="TextBox 37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885067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5800"/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785306" y="3162300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733356" y="2065669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8220909" y="2992286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cxnSp>
        <p:nvCxnSpPr>
          <p:cNvPr id="37" name="Straight Connector 36"/>
          <p:cNvCxnSpPr/>
          <p:nvPr/>
        </p:nvCxnSpPr>
        <p:spPr bwMode="auto">
          <a:xfrm flipV="1">
            <a:off x="7517135" y="2178009"/>
            <a:ext cx="244851" cy="12616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Straight Connector 37"/>
          <p:cNvCxnSpPr/>
          <p:nvPr/>
        </p:nvCxnSpPr>
        <p:spPr bwMode="auto">
          <a:xfrm flipV="1">
            <a:off x="7870062" y="2059907"/>
            <a:ext cx="244851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Connector 38"/>
          <p:cNvCxnSpPr/>
          <p:nvPr/>
        </p:nvCxnSpPr>
        <p:spPr bwMode="auto">
          <a:xfrm>
            <a:off x="7614242" y="1985653"/>
            <a:ext cx="139045" cy="15545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8" name="Straight Connector 47"/>
          <p:cNvCxnSpPr/>
          <p:nvPr/>
        </p:nvCxnSpPr>
        <p:spPr bwMode="auto">
          <a:xfrm flipV="1">
            <a:off x="6641066" y="3229153"/>
            <a:ext cx="114225" cy="712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0" name="Straight Connector 49"/>
          <p:cNvCxnSpPr/>
          <p:nvPr/>
        </p:nvCxnSpPr>
        <p:spPr bwMode="auto">
          <a:xfrm flipV="1">
            <a:off x="6977449" y="3125359"/>
            <a:ext cx="94401" cy="4020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3" name="Straight Connector 52"/>
          <p:cNvCxnSpPr/>
          <p:nvPr/>
        </p:nvCxnSpPr>
        <p:spPr bwMode="auto">
          <a:xfrm>
            <a:off x="6766235" y="2997122"/>
            <a:ext cx="58968" cy="116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Connector 55"/>
          <p:cNvCxnSpPr/>
          <p:nvPr/>
        </p:nvCxnSpPr>
        <p:spPr bwMode="auto">
          <a:xfrm>
            <a:off x="6967537" y="3390900"/>
            <a:ext cx="115099" cy="19307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7" name="Straight Connector 56"/>
          <p:cNvCxnSpPr/>
          <p:nvPr/>
        </p:nvCxnSpPr>
        <p:spPr bwMode="auto">
          <a:xfrm>
            <a:off x="8348477" y="3192954"/>
            <a:ext cx="58968" cy="11679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Straight Connector 58"/>
          <p:cNvCxnSpPr/>
          <p:nvPr/>
        </p:nvCxnSpPr>
        <p:spPr bwMode="auto">
          <a:xfrm flipV="1">
            <a:off x="8333638" y="2905000"/>
            <a:ext cx="30078" cy="86174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Straight Connector 59"/>
          <p:cNvCxnSpPr/>
          <p:nvPr/>
        </p:nvCxnSpPr>
        <p:spPr bwMode="auto">
          <a:xfrm>
            <a:off x="8129376" y="3078584"/>
            <a:ext cx="75570" cy="3626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1" name="TextBox 60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62" name="TextBox 61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226804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basic K-means algorithm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1)  choose k initial centroids (note that k is an input)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2)  for each point: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     - find distance to each centroid</a:t>
            </a:r>
          </a:p>
          <a:p>
            <a:pPr algn="l"/>
            <a:r>
              <a:rPr lang="en-US" sz="3000" dirty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    - assign point to nearest centroid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3)  recalculate centroid positions</a:t>
            </a: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4)  repeat steps 2-3 until stopping criteria met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357937" y="1840230"/>
            <a:ext cx="0" cy="226314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 flipH="1">
            <a:off x="6198167" y="3988624"/>
            <a:ext cx="275057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Flowchart: Connector 6"/>
          <p:cNvSpPr/>
          <p:nvPr/>
        </p:nvSpPr>
        <p:spPr bwMode="auto">
          <a:xfrm>
            <a:off x="6662737" y="289039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Flowchart: Connector 9"/>
          <p:cNvSpPr/>
          <p:nvPr/>
        </p:nvSpPr>
        <p:spPr bwMode="auto">
          <a:xfrm>
            <a:off x="7394257" y="222281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Flowchart: Connector 10"/>
          <p:cNvSpPr/>
          <p:nvPr/>
        </p:nvSpPr>
        <p:spPr bwMode="auto">
          <a:xfrm>
            <a:off x="7676494" y="208208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Flowchart: Connector 11"/>
          <p:cNvSpPr/>
          <p:nvPr/>
        </p:nvSpPr>
        <p:spPr bwMode="auto">
          <a:xfrm>
            <a:off x="7005553" y="3026969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Flowchart: Connector 12"/>
          <p:cNvSpPr/>
          <p:nvPr/>
        </p:nvSpPr>
        <p:spPr bwMode="auto">
          <a:xfrm>
            <a:off x="6510337" y="3209253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Flowchart: Connector 13"/>
          <p:cNvSpPr/>
          <p:nvPr/>
        </p:nvSpPr>
        <p:spPr bwMode="auto">
          <a:xfrm>
            <a:off x="8295314" y="279123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Flowchart: Connector 14"/>
          <p:cNvSpPr/>
          <p:nvPr/>
        </p:nvSpPr>
        <p:spPr bwMode="auto">
          <a:xfrm>
            <a:off x="8011393" y="2974118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Flowchart: Connector 15"/>
          <p:cNvSpPr/>
          <p:nvPr/>
        </p:nvSpPr>
        <p:spPr bwMode="auto">
          <a:xfrm>
            <a:off x="8321425" y="3216774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Flowchart: Connector 16"/>
          <p:cNvSpPr/>
          <p:nvPr/>
        </p:nvSpPr>
        <p:spPr bwMode="auto">
          <a:xfrm>
            <a:off x="7512219" y="1866900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Flowchart: Connector 17"/>
          <p:cNvSpPr/>
          <p:nvPr/>
        </p:nvSpPr>
        <p:spPr bwMode="auto">
          <a:xfrm>
            <a:off x="7005553" y="3493770"/>
            <a:ext cx="182880" cy="182880"/>
          </a:xfrm>
          <a:prstGeom prst="flowChartConnector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5800"/>
          </a:p>
        </p:txBody>
      </p:sp>
      <p:sp>
        <p:nvSpPr>
          <p:cNvPr id="19" name="Flowchart: Connector 18"/>
          <p:cNvSpPr/>
          <p:nvPr/>
        </p:nvSpPr>
        <p:spPr bwMode="auto">
          <a:xfrm>
            <a:off x="8022066" y="1954283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785306" y="3162300"/>
            <a:ext cx="201031" cy="201031"/>
            <a:chOff x="-1201769" y="2002475"/>
            <a:chExt cx="201031" cy="201031"/>
          </a:xfrm>
        </p:grpSpPr>
        <p:cxnSp>
          <p:nvCxnSpPr>
            <p:cNvPr id="21" name="Straight Connector 20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22"/>
          <p:cNvGrpSpPr/>
          <p:nvPr/>
        </p:nvGrpSpPr>
        <p:grpSpPr>
          <a:xfrm>
            <a:off x="7733356" y="2065669"/>
            <a:ext cx="201031" cy="201031"/>
            <a:chOff x="-1201769" y="2002475"/>
            <a:chExt cx="201031" cy="201031"/>
          </a:xfrm>
        </p:grpSpPr>
        <p:cxnSp>
          <p:nvCxnSpPr>
            <p:cNvPr id="24" name="Straight Connector 23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6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6" name="Group 25"/>
          <p:cNvGrpSpPr/>
          <p:nvPr/>
        </p:nvGrpSpPr>
        <p:grpSpPr>
          <a:xfrm>
            <a:off x="8220909" y="2992286"/>
            <a:ext cx="201031" cy="201031"/>
            <a:chOff x="-1201769" y="2002475"/>
            <a:chExt cx="201031" cy="201031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-1101253" y="2006860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-1109663" y="2002475"/>
              <a:ext cx="0" cy="201031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29" name="TextBox 28"/>
          <p:cNvSpPr txBox="1"/>
          <p:nvPr/>
        </p:nvSpPr>
        <p:spPr>
          <a:xfrm>
            <a:off x="5893978" y="2705100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 smtClean="0"/>
              <a:t>1</a:t>
            </a:r>
            <a:endParaRPr lang="en-US" sz="1600" b="1" baseline="-25000" dirty="0"/>
          </a:p>
        </p:txBody>
      </p:sp>
      <p:sp>
        <p:nvSpPr>
          <p:cNvPr id="30" name="TextBox 29"/>
          <p:cNvSpPr txBox="1"/>
          <p:nvPr/>
        </p:nvSpPr>
        <p:spPr>
          <a:xfrm>
            <a:off x="7500937" y="3984676"/>
            <a:ext cx="405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x</a:t>
            </a:r>
            <a:r>
              <a:rPr lang="en-US" sz="16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177273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III. Cluster validation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2734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 general, k-means will converge to a solution and return a partition of k clusters, even if no natural clusters exist in the data.</a:t>
            </a:r>
          </a:p>
        </p:txBody>
      </p:sp>
    </p:spTree>
    <p:extLst>
      <p:ext uri="{BB962C8B-B14F-4D97-AF65-F5344CB8AC3E}">
        <p14:creationId xmlns:p14="http://schemas.microsoft.com/office/powerpoint/2010/main" val="22537267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 general, k-means will converge to a solution and return a partition of k clusters, even if no natural clusters exist in the data.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We will look at two validation metrics useful for </a:t>
            </a:r>
            <a:r>
              <a:rPr lang="en-US" sz="3000" dirty="0" err="1" smtClean="0">
                <a:latin typeface="PFDinTextCompPro-Italic"/>
                <a:cs typeface="PFDinTextCompPro-Italic"/>
              </a:rPr>
              <a:t>partitional</a:t>
            </a:r>
            <a:r>
              <a:rPr lang="en-US" sz="3000" dirty="0" smtClean="0">
                <a:latin typeface="PFDinTextCompPro-Italic"/>
                <a:cs typeface="PFDinTextCompPro-Italic"/>
              </a:rPr>
              <a:t> clustering, </a:t>
            </a:r>
            <a:r>
              <a:rPr lang="en-US" sz="3000" dirty="0" smtClean="0">
                <a:latin typeface="PFDinTextCompPro-Medium"/>
                <a:cs typeface="PFDinTextCompPro-Medium"/>
              </a:rPr>
              <a:t>cohesion</a:t>
            </a:r>
            <a:r>
              <a:rPr lang="en-US" sz="3000" dirty="0" smtClean="0">
                <a:latin typeface="PFDinTextCompPro-Italic"/>
                <a:cs typeface="PFDinTextCompPro-Italic"/>
              </a:rPr>
              <a:t> and </a:t>
            </a:r>
            <a:r>
              <a:rPr lang="en-US" sz="3000" dirty="0" smtClean="0">
                <a:latin typeface="PFDinTextCompPro-Medium"/>
                <a:cs typeface="PFDinTextCompPro-Medium"/>
              </a:rPr>
              <a:t>separation</a:t>
            </a:r>
            <a:r>
              <a:rPr lang="en-US" sz="3000" dirty="0" smtClean="0">
                <a:latin typeface="PFDinTextCompPro-Italic"/>
                <a:cs typeface="PFDinTextCompPro-Italic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384465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Cohesion</a:t>
            </a:r>
            <a:r>
              <a:rPr lang="en-US" sz="3000" dirty="0" smtClean="0">
                <a:latin typeface="PFDinTextCompPro-Italic"/>
                <a:cs typeface="PFDinTextCompPro-Italic"/>
              </a:rPr>
              <a:t> measures clustering effectiveness within a cluster.</a:t>
            </a: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2900" y="1790700"/>
            <a:ext cx="35941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3225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Cohesion</a:t>
            </a:r>
            <a:r>
              <a:rPr lang="en-US" sz="3000" dirty="0" smtClean="0">
                <a:latin typeface="PFDinTextCompPro-Italic"/>
                <a:cs typeface="PFDinTextCompPro-Italic"/>
              </a:rPr>
              <a:t> measures clustering effectiveness within a cluster.</a:t>
            </a: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  <a:p>
            <a:pPr algn="l"/>
            <a:endParaRPr lang="en-US" sz="3000" dirty="0" smtClean="0">
              <a:latin typeface="PFDinTextCompPro-Medium"/>
              <a:cs typeface="PFDinTextCompPro-Medium"/>
            </a:endParaRPr>
          </a:p>
          <a:p>
            <a:pPr algn="l"/>
            <a:r>
              <a:rPr lang="en-US" sz="3000" dirty="0" smtClean="0">
                <a:latin typeface="PFDinTextCompPro-Medium"/>
                <a:cs typeface="PFDinTextCompPro-Medium"/>
              </a:rPr>
              <a:t>Separation</a:t>
            </a:r>
            <a:r>
              <a:rPr lang="en-US" sz="3000" dirty="0" smtClean="0">
                <a:latin typeface="PFDinTextCompPro-Italic"/>
                <a:cs typeface="PFDinTextCompPro-Italic"/>
              </a:rPr>
              <a:t> measures clustering effectiveness between clusters.</a:t>
            </a:r>
            <a:endParaRPr lang="en-US" sz="3000" dirty="0" smtClean="0">
              <a:latin typeface="PFDinTextCompPro-Medium"/>
              <a:cs typeface="PFDinTextCompPro-Medium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2900" y="1790700"/>
            <a:ext cx="3594100" cy="101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0" y="3822700"/>
            <a:ext cx="36322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636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56" y="1191808"/>
            <a:ext cx="7396163" cy="332939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14337" y="4838700"/>
            <a:ext cx="31983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800" i="1" dirty="0" smtClean="0">
                <a:latin typeface="+mn-lt"/>
              </a:rPr>
              <a:t>source</a:t>
            </a:r>
            <a:r>
              <a:rPr lang="en-US" sz="800" i="1" dirty="0">
                <a:latin typeface="+mn-lt"/>
              </a:rPr>
              <a:t>: http://www-</a:t>
            </a:r>
            <a:r>
              <a:rPr lang="en-US" sz="800" i="1" dirty="0" err="1">
                <a:latin typeface="+mn-lt"/>
              </a:rPr>
              <a:t>users.cs.umn.edu</a:t>
            </a:r>
            <a:r>
              <a:rPr lang="en-US" sz="800" i="1" dirty="0">
                <a:latin typeface="+mn-lt"/>
              </a:rPr>
              <a:t>/~</a:t>
            </a:r>
            <a:r>
              <a:rPr lang="en-US" sz="800" i="1" dirty="0" err="1">
                <a:latin typeface="+mn-lt"/>
              </a:rPr>
              <a:t>kumar</a:t>
            </a:r>
            <a:r>
              <a:rPr lang="en-US" sz="800" i="1" dirty="0">
                <a:latin typeface="+mn-lt"/>
              </a:rPr>
              <a:t>/</a:t>
            </a:r>
            <a:r>
              <a:rPr lang="en-US" sz="800" i="1" dirty="0" err="1">
                <a:latin typeface="+mn-lt"/>
              </a:rPr>
              <a:t>dmbook</a:t>
            </a:r>
            <a:r>
              <a:rPr lang="en-US" sz="800" i="1" dirty="0">
                <a:latin typeface="+mn-lt"/>
              </a:rPr>
              <a:t>/ch8.pdf</a:t>
            </a:r>
          </a:p>
        </p:txBody>
      </p:sp>
    </p:spTree>
    <p:extLst>
      <p:ext uri="{BB962C8B-B14F-4D97-AF65-F5344CB8AC3E}">
        <p14:creationId xmlns:p14="http://schemas.microsoft.com/office/powerpoint/2010/main" val="36097131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Silhouette coefficient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One useful measure than combines the ideas of cohesion and separation is the </a:t>
            </a:r>
            <a:r>
              <a:rPr lang="en-US" sz="3000" dirty="0" smtClean="0">
                <a:latin typeface="PFDinTextCompPro-Medium"/>
                <a:cs typeface="PFDinTextCompPro-Medium"/>
              </a:rPr>
              <a:t>silhouette coefficient</a:t>
            </a:r>
            <a:r>
              <a:rPr lang="en-US" sz="3000" dirty="0" smtClean="0">
                <a:latin typeface="PFDinTextCompPro-Italic"/>
                <a:cs typeface="PFDinTextCompPro-Italic"/>
              </a:rPr>
              <a:t>. For point </a:t>
            </a:r>
            <a:r>
              <a:rPr lang="en-US" sz="2500" i="1" dirty="0" smtClean="0">
                <a:latin typeface="+mn-lt"/>
                <a:cs typeface="PFDinTextCompPro-Italic"/>
              </a:rPr>
              <a:t>x</a:t>
            </a:r>
            <a:r>
              <a:rPr lang="en-US" sz="2500" i="1" baseline="-25000" dirty="0" smtClean="0">
                <a:latin typeface="+mn-lt"/>
                <a:cs typeface="PFDinTextCompPro-Italic"/>
              </a:rPr>
              <a:t>i</a:t>
            </a:r>
            <a:r>
              <a:rPr lang="en-US" sz="3000" dirty="0" smtClean="0">
                <a:latin typeface="PFDinTextCompPro-Italic"/>
                <a:cs typeface="PFDinTextCompPro-Italic"/>
              </a:rPr>
              <a:t>, this is given by: 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2800" dirty="0">
                <a:latin typeface="PFDinTextCompPro-Italic"/>
                <a:cs typeface="PFDinTextCompPro-Italic"/>
              </a:rPr>
              <a:t>such </a:t>
            </a:r>
            <a:r>
              <a:rPr lang="en-US" sz="2800" dirty="0" smtClean="0">
                <a:latin typeface="PFDinTextCompPro-Italic"/>
                <a:cs typeface="PFDinTextCompPro-Italic"/>
              </a:rPr>
              <a:t>that:</a:t>
            </a:r>
            <a:endParaRPr lang="en-US" sz="2500" i="1" dirty="0" smtClean="0">
              <a:latin typeface="+mn-lt"/>
              <a:cs typeface="PFDinTextCompPro-Italic"/>
            </a:endParaRPr>
          </a:p>
          <a:p>
            <a:pPr algn="l"/>
            <a:r>
              <a:rPr lang="en-US" sz="2500" i="1" dirty="0" smtClean="0">
                <a:latin typeface="+mn-lt"/>
                <a:cs typeface="PFDinTextCompPro-Italic"/>
              </a:rPr>
              <a:t>    </a:t>
            </a:r>
            <a:r>
              <a:rPr lang="en-US" sz="2500" i="1" dirty="0" err="1" smtClean="0">
                <a:latin typeface="+mn-lt"/>
                <a:cs typeface="PFDinTextCompPro-Italic"/>
              </a:rPr>
              <a:t>a</a:t>
            </a:r>
            <a:r>
              <a:rPr lang="en-US" sz="2500" i="1" baseline="-25000" dirty="0" err="1" smtClean="0">
                <a:latin typeface="+mn-lt"/>
                <a:cs typeface="PFDinTextCompPro-Italic"/>
              </a:rPr>
              <a:t>i</a:t>
            </a:r>
            <a:r>
              <a:rPr lang="en-US" sz="3000" dirty="0" smtClean="0">
                <a:latin typeface="PFDinTextCompPro-Italic"/>
                <a:cs typeface="PFDinTextCompPro-Italic"/>
              </a:rPr>
              <a:t> = average in-cluster distance to </a:t>
            </a:r>
            <a:r>
              <a:rPr lang="en-US" sz="2500" i="1" dirty="0" smtClean="0">
                <a:latin typeface="+mn-lt"/>
                <a:cs typeface="PFDinTextCompPro-Italic"/>
              </a:rPr>
              <a:t>x</a:t>
            </a:r>
            <a:r>
              <a:rPr lang="en-US" sz="2500" i="1" baseline="-25000" dirty="0" smtClean="0">
                <a:latin typeface="+mn-lt"/>
                <a:cs typeface="PFDinTextCompPro-Italic"/>
              </a:rPr>
              <a:t>i</a:t>
            </a:r>
          </a:p>
          <a:p>
            <a:pPr algn="l"/>
            <a:r>
              <a:rPr lang="en-US" sz="2500" i="1" dirty="0" smtClean="0">
                <a:latin typeface="+mn-lt"/>
                <a:cs typeface="PFDinTextCompPro-Italic"/>
              </a:rPr>
              <a:t>    </a:t>
            </a:r>
            <a:r>
              <a:rPr lang="en-US" sz="2500" i="1" dirty="0" err="1" smtClean="0">
                <a:latin typeface="+mn-lt"/>
                <a:cs typeface="PFDinTextCompPro-Italic"/>
              </a:rPr>
              <a:t>b</a:t>
            </a:r>
            <a:r>
              <a:rPr lang="en-US" sz="2500" i="1" baseline="-25000" dirty="0" err="1" smtClean="0">
                <a:latin typeface="+mn-lt"/>
                <a:cs typeface="PFDinTextCompPro-Italic"/>
              </a:rPr>
              <a:t>ij</a:t>
            </a:r>
            <a:r>
              <a:rPr lang="en-US" sz="3000" dirty="0" smtClean="0">
                <a:latin typeface="PFDinTextCompPro-Italic"/>
                <a:cs typeface="PFDinTextCompPro-Italic"/>
              </a:rPr>
              <a:t> = average between-cluster distance to </a:t>
            </a:r>
            <a:r>
              <a:rPr lang="en-US" sz="2500" i="1" dirty="0" smtClean="0">
                <a:latin typeface="+mn-lt"/>
                <a:cs typeface="PFDinTextCompPro-Italic"/>
              </a:rPr>
              <a:t>x</a:t>
            </a:r>
            <a:r>
              <a:rPr lang="en-US" sz="2500" i="1" baseline="-25000" dirty="0" smtClean="0">
                <a:latin typeface="+mn-lt"/>
                <a:cs typeface="PFDinTextCompPro-Italic"/>
              </a:rPr>
              <a:t>i</a:t>
            </a:r>
          </a:p>
          <a:p>
            <a:pPr algn="l"/>
            <a:r>
              <a:rPr lang="en-US" sz="2500" i="1" dirty="0" smtClean="0">
                <a:latin typeface="+mn-lt"/>
                <a:cs typeface="PFDinTextCompPro-Italic"/>
              </a:rPr>
              <a:t>    b</a:t>
            </a:r>
            <a:r>
              <a:rPr lang="en-US" sz="2500" i="1" baseline="-25000" dirty="0" smtClean="0">
                <a:latin typeface="+mn-lt"/>
                <a:cs typeface="PFDinTextCompPro-Italic"/>
              </a:rPr>
              <a:t>i</a:t>
            </a:r>
            <a:r>
              <a:rPr lang="en-US" sz="3000" dirty="0" smtClean="0">
                <a:latin typeface="PFDinTextCompPro-Italic"/>
                <a:cs typeface="PFDinTextCompPro-Italic"/>
              </a:rPr>
              <a:t> = </a:t>
            </a:r>
            <a:r>
              <a:rPr lang="en-US" sz="2500" i="1" dirty="0" err="1" smtClean="0">
                <a:latin typeface="+mn-lt"/>
                <a:cs typeface="PFDinTextCompPro-Italic"/>
              </a:rPr>
              <a:t>min</a:t>
            </a:r>
            <a:r>
              <a:rPr lang="en-US" sz="2500" i="1" baseline="-25000" dirty="0" err="1" smtClean="0">
                <a:latin typeface="+mn-lt"/>
                <a:cs typeface="PFDinTextCompPro-Italic"/>
              </a:rPr>
              <a:t>j</a:t>
            </a:r>
            <a:r>
              <a:rPr lang="en-US" sz="2500" i="1" dirty="0" smtClean="0">
                <a:latin typeface="+mn-lt"/>
                <a:cs typeface="PFDinTextCompPro-Italic"/>
              </a:rPr>
              <a:t>(</a:t>
            </a:r>
            <a:r>
              <a:rPr lang="en-US" sz="2500" i="1" dirty="0" err="1" smtClean="0">
                <a:latin typeface="+mn-lt"/>
                <a:cs typeface="PFDinTextCompPro-Italic"/>
              </a:rPr>
              <a:t>b</a:t>
            </a:r>
            <a:r>
              <a:rPr lang="en-US" sz="2500" i="1" baseline="-25000" dirty="0" err="1" smtClean="0">
                <a:latin typeface="+mn-lt"/>
                <a:cs typeface="PFDinTextCompPro-Italic"/>
              </a:rPr>
              <a:t>ij</a:t>
            </a:r>
            <a:r>
              <a:rPr lang="en-US" sz="2500" i="1" dirty="0" smtClean="0">
                <a:latin typeface="+mn-lt"/>
                <a:cs typeface="PFDinTextCompPro-Italic"/>
              </a:rPr>
              <a:t>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2438400"/>
            <a:ext cx="25019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640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Logistic regression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233737" y="14859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18669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90937" y="1104900"/>
            <a:ext cx="548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dirty="0">
                <a:latin typeface="PFDinTextCompPro-MediumItalic"/>
                <a:cs typeface="PFDinTextCompPro-MediumItalic"/>
              </a:rPr>
              <a:t>c</a:t>
            </a:r>
            <a:r>
              <a:rPr lang="en-US" sz="4000" dirty="0" smtClean="0">
                <a:latin typeface="PFDinTextCompPro-MediumItalic"/>
                <a:cs typeface="PFDinTextCompPro-MediumItalic"/>
              </a:rPr>
              <a:t>ontinuous		categorical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6737" y="1991261"/>
            <a:ext cx="785150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</a:t>
            </a:r>
            <a:r>
              <a:rPr lang="en-US" sz="4000" i="1" dirty="0">
                <a:latin typeface="PFDinTextCompPro-Italic"/>
                <a:cs typeface="PFDinTextCompPro-Italic"/>
              </a:rPr>
              <a:t> 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    </a:t>
            </a:r>
            <a:r>
              <a:rPr lang="en-US" sz="3000" dirty="0" smtClean="0">
                <a:latin typeface="PFDinTextCompPro-Italic"/>
                <a:cs typeface="PFDinTextCompPro-Italic"/>
              </a:rPr>
              <a:t>regression</a:t>
            </a:r>
            <a:r>
              <a:rPr lang="en-US" sz="4000" dirty="0" smtClean="0">
                <a:latin typeface="PFDinTextCompPro-Italic"/>
                <a:cs typeface="PFDinTextCompPro-Italic"/>
              </a:rPr>
              <a:t>	    	     </a:t>
            </a:r>
            <a:r>
              <a:rPr lang="en-US" sz="3000" dirty="0" smtClean="0">
                <a:latin typeface="PFDinTextCompPro-Italic"/>
                <a:cs typeface="PFDinTextCompPro-Italic"/>
              </a:rPr>
              <a:t>classification</a:t>
            </a:r>
            <a:endParaRPr lang="en-US" sz="3000" i="1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unsupervised</a:t>
            </a:r>
            <a:r>
              <a:rPr lang="en-US" sz="4000" dirty="0">
                <a:latin typeface="PFDinTextCompPro-Italic"/>
                <a:cs typeface="PFDinTextCompPro-Italic"/>
              </a:rPr>
              <a:t>	</a:t>
            </a:r>
            <a:r>
              <a:rPr lang="en-US" sz="4000" dirty="0" smtClean="0">
                <a:latin typeface="PFDinTextCompPro-Italic"/>
                <a:cs typeface="PFDinTextCompPro-Italic"/>
              </a:rPr>
              <a:t> </a:t>
            </a:r>
            <a:r>
              <a:rPr lang="en-US" sz="3000" dirty="0" smtClean="0">
                <a:latin typeface="PFDinTextCompPro-Italic"/>
                <a:cs typeface="PFDinTextCompPro-Italic"/>
              </a:rPr>
              <a:t>dimension reduction</a:t>
            </a:r>
            <a:r>
              <a:rPr lang="en-US" sz="4000" dirty="0" smtClean="0">
                <a:latin typeface="PFDinTextCompPro-Italic"/>
                <a:cs typeface="PFDinTextCompPro-Italic"/>
              </a:rPr>
              <a:t>	      </a:t>
            </a:r>
            <a:r>
              <a:rPr lang="en-US" sz="3000" dirty="0" smtClean="0">
                <a:latin typeface="PFDinTextCompPro-Italic"/>
                <a:cs typeface="PFDinTextCompPro-Italic"/>
              </a:rPr>
              <a:t>clustering</a:t>
            </a:r>
            <a:endParaRPr lang="en-US" sz="3000" i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224" y="2628559"/>
            <a:ext cx="2257748" cy="91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5026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Silhouette coefficient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silhouette coefficient can take values between -1 and 1.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In general, we want separation to be high and cohesion to be low. This corresponds to a value of </a:t>
            </a:r>
            <a:r>
              <a:rPr lang="en-US" sz="2500" i="1" dirty="0" smtClean="0">
                <a:latin typeface="+mn-lt"/>
                <a:cs typeface="PFDinTextCompPro-Italic"/>
              </a:rPr>
              <a:t>SC</a:t>
            </a:r>
            <a:r>
              <a:rPr lang="en-US" sz="3000" dirty="0" smtClean="0">
                <a:latin typeface="PFDinTextCompPro-Italic"/>
                <a:cs typeface="PFDinTextCompPro-Italic"/>
              </a:rPr>
              <a:t> close to +1.</a:t>
            </a:r>
          </a:p>
          <a:p>
            <a:pPr algn="l"/>
            <a:endParaRPr lang="en-US" sz="3000" i="1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 negative silhouette coefficient means the cluster radius is larger than the space between clusters, and thus clusters overlap.</a:t>
            </a:r>
            <a:endParaRPr lang="en-US" sz="2500" dirty="0" smtClean="0">
              <a:latin typeface="+mn-lt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36043146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Silhouette coefficient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silhouette coefficient for the cluster </a:t>
            </a:r>
            <a:r>
              <a:rPr lang="en-US" sz="2500" i="1" dirty="0" err="1" smtClean="0">
                <a:latin typeface="+mn-lt"/>
                <a:cs typeface="PFDinTextCompPro-Italic"/>
              </a:rPr>
              <a:t>C</a:t>
            </a:r>
            <a:r>
              <a:rPr lang="en-US" sz="2500" i="1" baseline="-25000" dirty="0" err="1" smtClean="0">
                <a:latin typeface="+mn-lt"/>
                <a:cs typeface="PFDinTextCompPro-Italic"/>
              </a:rPr>
              <a:t>i</a:t>
            </a:r>
            <a:r>
              <a:rPr lang="en-US" sz="3000" dirty="0" smtClean="0">
                <a:latin typeface="PFDinTextCompPro-Italic"/>
                <a:cs typeface="PFDinTextCompPro-Italic"/>
              </a:rPr>
              <a:t> is given by the average silhouette coefficient across all points in </a:t>
            </a:r>
            <a:r>
              <a:rPr lang="en-US" sz="2500" i="1" dirty="0" err="1" smtClean="0">
                <a:latin typeface="+mn-lt"/>
                <a:cs typeface="PFDinTextCompPro-Italic"/>
              </a:rPr>
              <a:t>C</a:t>
            </a:r>
            <a:r>
              <a:rPr lang="en-US" sz="2500" i="1" baseline="-25000" dirty="0" err="1" smtClean="0">
                <a:latin typeface="+mn-lt"/>
                <a:cs typeface="PFDinTextCompPro-Italic"/>
              </a:rPr>
              <a:t>i</a:t>
            </a:r>
            <a:r>
              <a:rPr lang="en-US" sz="3000" dirty="0" smtClean="0">
                <a:latin typeface="PFDinTextCompPro-Italic"/>
                <a:cs typeface="PFDinTextCompPro-Italic"/>
              </a:rPr>
              <a:t>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2209800"/>
            <a:ext cx="32639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717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Silhouette coefficient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silhouette coefficient for the cluster </a:t>
            </a:r>
            <a:r>
              <a:rPr lang="en-US" sz="2500" i="1" dirty="0" err="1" smtClean="0">
                <a:latin typeface="+mn-lt"/>
                <a:cs typeface="PFDinTextCompPro-Italic"/>
              </a:rPr>
              <a:t>C</a:t>
            </a:r>
            <a:r>
              <a:rPr lang="en-US" sz="2500" i="1" baseline="-25000" dirty="0" err="1" smtClean="0">
                <a:latin typeface="+mn-lt"/>
                <a:cs typeface="PFDinTextCompPro-Italic"/>
              </a:rPr>
              <a:t>i</a:t>
            </a:r>
            <a:r>
              <a:rPr lang="en-US" sz="3000" dirty="0" smtClean="0">
                <a:latin typeface="PFDinTextCompPro-Italic"/>
                <a:cs typeface="PFDinTextCompPro-Italic"/>
              </a:rPr>
              <a:t> is given by the average silhouette coefficient across all points in </a:t>
            </a:r>
            <a:r>
              <a:rPr lang="en-US" sz="2500" i="1" dirty="0" err="1" smtClean="0">
                <a:latin typeface="+mn-lt"/>
                <a:cs typeface="PFDinTextCompPro-Italic"/>
              </a:rPr>
              <a:t>C</a:t>
            </a:r>
            <a:r>
              <a:rPr lang="en-US" sz="2500" i="1" baseline="-25000" dirty="0" err="1" smtClean="0">
                <a:latin typeface="+mn-lt"/>
                <a:cs typeface="PFDinTextCompPro-Italic"/>
              </a:rPr>
              <a:t>i</a:t>
            </a:r>
            <a:r>
              <a:rPr lang="en-US" sz="3000" dirty="0" smtClean="0">
                <a:latin typeface="PFDinTextCompPro-Italic"/>
                <a:cs typeface="PFDinTextCompPro-Italic"/>
              </a:rPr>
              <a:t>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overall silhouette coefficient is given by the average silhouette coefficient across </a:t>
            </a:r>
            <a:r>
              <a:rPr lang="en-US" sz="3000" dirty="0">
                <a:latin typeface="PFDinTextCompPro-Italic"/>
                <a:cs typeface="PFDinTextCompPro-Italic"/>
              </a:rPr>
              <a:t>all </a:t>
            </a:r>
            <a:r>
              <a:rPr lang="en-US" sz="3000" dirty="0" smtClean="0">
                <a:latin typeface="PFDinTextCompPro-Italic"/>
                <a:cs typeface="PFDinTextCompPro-Italic"/>
              </a:rPr>
              <a:t>clusters:</a:t>
            </a:r>
            <a:endParaRPr lang="en-US" sz="3000" dirty="0" smtClean="0">
              <a:latin typeface="PFDinTextCompPro-Italic"/>
              <a:cs typeface="PFDinTextCompPro-Italic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2209800"/>
            <a:ext cx="3263900" cy="825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9100" y="4025900"/>
            <a:ext cx="34417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5210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Silhouette coefficient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silhouette coefficient for the cluster </a:t>
            </a:r>
            <a:r>
              <a:rPr lang="en-US" sz="2500" i="1" dirty="0" err="1" smtClean="0">
                <a:latin typeface="+mn-lt"/>
                <a:cs typeface="PFDinTextCompPro-Italic"/>
              </a:rPr>
              <a:t>C</a:t>
            </a:r>
            <a:r>
              <a:rPr lang="en-US" sz="2500" i="1" baseline="-25000" dirty="0" err="1" smtClean="0">
                <a:latin typeface="+mn-lt"/>
                <a:cs typeface="PFDinTextCompPro-Italic"/>
              </a:rPr>
              <a:t>i</a:t>
            </a:r>
            <a:r>
              <a:rPr lang="en-US" sz="3000" dirty="0" smtClean="0">
                <a:latin typeface="PFDinTextCompPro-Italic"/>
                <a:cs typeface="PFDinTextCompPro-Italic"/>
              </a:rPr>
              <a:t> is given by the average silhouette coefficient across all points in </a:t>
            </a:r>
            <a:r>
              <a:rPr lang="en-US" sz="2500" i="1" dirty="0" err="1" smtClean="0">
                <a:latin typeface="+mn-lt"/>
                <a:cs typeface="PFDinTextCompPro-Italic"/>
              </a:rPr>
              <a:t>C</a:t>
            </a:r>
            <a:r>
              <a:rPr lang="en-US" sz="2500" i="1" baseline="-25000" dirty="0" err="1" smtClean="0">
                <a:latin typeface="+mn-lt"/>
                <a:cs typeface="PFDinTextCompPro-Italic"/>
              </a:rPr>
              <a:t>i</a:t>
            </a:r>
            <a:r>
              <a:rPr lang="en-US" sz="3000" dirty="0" smtClean="0">
                <a:latin typeface="PFDinTextCompPro-Italic"/>
                <a:cs typeface="PFDinTextCompPro-Italic"/>
              </a:rPr>
              <a:t>: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The overall silhouette coefficient is given by the average silhouette coefficient across </a:t>
            </a:r>
            <a:r>
              <a:rPr lang="en-US" sz="3000" dirty="0">
                <a:latin typeface="PFDinTextCompPro-Italic"/>
                <a:cs typeface="PFDinTextCompPro-Italic"/>
              </a:rPr>
              <a:t>all </a:t>
            </a:r>
            <a:r>
              <a:rPr lang="en-US" sz="3000" dirty="0" smtClean="0">
                <a:latin typeface="PFDinTextCompPro-Italic"/>
                <a:cs typeface="PFDinTextCompPro-Italic"/>
              </a:rPr>
              <a:t>points: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2209800"/>
            <a:ext cx="3263900" cy="825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9100" y="4025900"/>
            <a:ext cx="3441700" cy="889000"/>
          </a:xfrm>
          <a:prstGeom prst="rect">
            <a:avLst/>
          </a:prstGeom>
        </p:spPr>
      </p:pic>
      <p:grpSp>
        <p:nvGrpSpPr>
          <p:cNvPr id="10" name="Group 26"/>
          <p:cNvGrpSpPr>
            <a:grpSpLocks/>
          </p:cNvGrpSpPr>
          <p:nvPr/>
        </p:nvGrpSpPr>
        <p:grpSpPr bwMode="auto">
          <a:xfrm>
            <a:off x="6891337" y="3603625"/>
            <a:ext cx="1463675" cy="1463675"/>
            <a:chOff x="0" y="0"/>
            <a:chExt cx="1280" cy="1280"/>
          </a:xfrm>
        </p:grpSpPr>
        <p:pic>
          <p:nvPicPr>
            <p:cNvPr id="11" name="Picture 2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280" cy="1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Rectangle 24"/>
            <p:cNvSpPr>
              <a:spLocks/>
            </p:cNvSpPr>
            <p:nvPr/>
          </p:nvSpPr>
          <p:spPr bwMode="auto">
            <a:xfrm>
              <a:off x="104" y="96"/>
              <a:ext cx="1056" cy="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ct val="75000"/>
                </a:lnSpc>
              </a:pPr>
              <a:r>
                <a:rPr lang="en-US" sz="1800" dirty="0" smtClean="0">
                  <a:solidFill>
                    <a:schemeClr val="tx1"/>
                  </a:solidFill>
                  <a:latin typeface="PFDinTextCompPro-Bold" charset="0"/>
                  <a:ea typeface="ＭＳ Ｐゴシック" charset="0"/>
                  <a:cs typeface="ＭＳ Ｐゴシック" charset="0"/>
                  <a:sym typeface="PFDinTextCompPro-Bold" charset="0"/>
                </a:rPr>
                <a:t>NOTE</a:t>
              </a:r>
              <a:endParaRPr lang="en-US" sz="1800" dirty="0">
                <a:solidFill>
                  <a:schemeClr val="tx1"/>
                </a:solidFill>
                <a:latin typeface="PFDinTextCompPro-Bold" charset="0"/>
                <a:ea typeface="ＭＳ Ｐゴシック" charset="0"/>
                <a:cs typeface="ＭＳ Ｐゴシック" charset="0"/>
                <a:sym typeface="PFDinTextCompPro-Bold" charset="0"/>
              </a:endParaRPr>
            </a:p>
          </p:txBody>
        </p:sp>
        <p:sp>
          <p:nvSpPr>
            <p:cNvPr id="13" name="Rectangle 25"/>
            <p:cNvSpPr>
              <a:spLocks/>
            </p:cNvSpPr>
            <p:nvPr/>
          </p:nvSpPr>
          <p:spPr bwMode="auto">
            <a:xfrm>
              <a:off x="104" y="264"/>
              <a:ext cx="105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>
                <a:lnSpc>
                  <a:spcPts val="1150"/>
                </a:lnSpc>
              </a:pPr>
              <a:endParaRPr lang="en-US" sz="1200" dirty="0" smtClean="0">
                <a:solidFill>
                  <a:schemeClr val="tx1"/>
                </a:solidFill>
                <a:latin typeface="+mn-lt"/>
                <a:ea typeface="ＭＳ Ｐゴシック" charset="0"/>
                <a:cs typeface="PFDinTextCompPro-Italic"/>
                <a:sym typeface="News706 BT" charset="0"/>
              </a:endParaRPr>
            </a:p>
            <a:p>
              <a:pPr algn="l">
                <a:lnSpc>
                  <a:spcPts val="1150"/>
                </a:lnSpc>
              </a:pPr>
              <a:r>
                <a:rPr lang="en-US" sz="1200" dirty="0" smtClean="0">
                  <a:solidFill>
                    <a:schemeClr val="tx1"/>
                  </a:solidFill>
                  <a:latin typeface="+mn-lt"/>
                  <a:ea typeface="ＭＳ Ｐゴシック" charset="0"/>
                  <a:cs typeface="PFDinTextCompPro-Italic"/>
                  <a:sym typeface="News706 BT" charset="0"/>
                </a:rPr>
                <a:t>This gives a summary measure of the overall clustering quality.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19697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One useful application of cluster validation is to determine the best number of clusters for your dataset.</a:t>
            </a:r>
          </a:p>
        </p:txBody>
      </p:sp>
    </p:spTree>
    <p:extLst>
      <p:ext uri="{BB962C8B-B14F-4D97-AF65-F5344CB8AC3E}">
        <p14:creationId xmlns:p14="http://schemas.microsoft.com/office/powerpoint/2010/main" val="24580277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One useful application of cluster validation is to determine the best number of clusters for your dataset.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How would you do this?</a:t>
            </a:r>
          </a:p>
        </p:txBody>
      </p:sp>
    </p:spTree>
    <p:extLst>
      <p:ext uri="{BB962C8B-B14F-4D97-AF65-F5344CB8AC3E}">
        <p14:creationId xmlns:p14="http://schemas.microsoft.com/office/powerpoint/2010/main" val="8707722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One useful application of cluster validation is to determine the best number of clusters for your dataset.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How would you do this?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By computing the </a:t>
            </a:r>
            <a:r>
              <a:rPr lang="en-US" sz="3000" dirty="0" smtClean="0">
                <a:latin typeface="PFDinTextCompPro-Italic"/>
                <a:cs typeface="PFDinTextCompPro-Italic"/>
              </a:rPr>
              <a:t>SSE </a:t>
            </a:r>
            <a:r>
              <a:rPr lang="en-US" sz="3000" dirty="0" smtClean="0">
                <a:latin typeface="PFDinTextCompPro-Italic"/>
                <a:cs typeface="PFDinTextCompPro-Italic"/>
              </a:rPr>
              <a:t>or SC for different values of k.</a:t>
            </a:r>
          </a:p>
        </p:txBody>
      </p:sp>
    </p:spTree>
    <p:extLst>
      <p:ext uri="{BB962C8B-B14F-4D97-AF65-F5344CB8AC3E}">
        <p14:creationId xmlns:p14="http://schemas.microsoft.com/office/powerpoint/2010/main" val="19057642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validation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Ultimately, cluster validation and clustering in general are suggestive techniques that rely on human interpretation to be meaningful.</a:t>
            </a:r>
          </a:p>
        </p:txBody>
      </p:sp>
    </p:spTree>
    <p:extLst>
      <p:ext uri="{BB962C8B-B14F-4D97-AF65-F5344CB8AC3E}">
        <p14:creationId xmlns:p14="http://schemas.microsoft.com/office/powerpoint/2010/main" val="33086085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STRENGTHS AND WEAKNESSES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Strengths: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K-means is a popular algorithm because of its computational efficiency and simple and intuitive nature.</a:t>
            </a:r>
          </a:p>
        </p:txBody>
      </p:sp>
    </p:spTree>
    <p:extLst>
      <p:ext uri="{BB962C8B-B14F-4D97-AF65-F5344CB8AC3E}">
        <p14:creationId xmlns:p14="http://schemas.microsoft.com/office/powerpoint/2010/main" val="27917619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STRENGTHS AND WEAKNESSES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Strengths: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K-means is a popular algorithm because of its computational efficiency and simple and intuitive nature.</a:t>
            </a:r>
          </a:p>
          <a:p>
            <a:pPr algn="l"/>
            <a:endParaRPr lang="en-US" sz="3000" dirty="0" smtClean="0">
              <a:latin typeface="PFDinTextCompPro-Italic"/>
              <a:cs typeface="PFDinTextCompPro-Italic"/>
            </a:endParaRPr>
          </a:p>
          <a:p>
            <a:pPr algn="l"/>
            <a:r>
              <a:rPr lang="en-US" sz="3000" b="1" dirty="0" smtClean="0">
                <a:latin typeface="PFDinTextCompPro-Italic"/>
                <a:cs typeface="PFDinTextCompPro-Italic"/>
              </a:rPr>
              <a:t>Weaknesses: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However, K-means is highly scale dependent, and is not suitable for data with widely varying shapes and densities.</a:t>
            </a:r>
            <a:endParaRPr lang="en-US" sz="3000" dirty="0" smtClean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35913790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is a cluster?</a:t>
            </a:r>
          </a:p>
        </p:txBody>
      </p:sp>
    </p:spTree>
    <p:extLst>
      <p:ext uri="{BB962C8B-B14F-4D97-AF65-F5344CB8AC3E}">
        <p14:creationId xmlns:p14="http://schemas.microsoft.com/office/powerpoint/2010/main" val="32781424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/>
            </a:r>
            <a:br>
              <a:rPr lang="en-US" sz="7500" dirty="0" smtClean="0"/>
            </a:br>
            <a:r>
              <a:rPr lang="en-US" sz="7500" dirty="0" smtClean="0"/>
              <a:t>Ex: k-means clustering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48369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is a cluster?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A group of </a:t>
            </a:r>
            <a:r>
              <a:rPr lang="en-US" sz="3000" dirty="0" smtClean="0">
                <a:latin typeface="PFDinTextCompPro-Medium"/>
                <a:cs typeface="PFDinTextCompPro-Medium"/>
              </a:rPr>
              <a:t>similar</a:t>
            </a:r>
            <a:r>
              <a:rPr lang="en-US" sz="3000" dirty="0" smtClean="0">
                <a:latin typeface="PFDinTextCompPro-Italic"/>
                <a:cs typeface="PFDinTextCompPro-Italic"/>
              </a:rPr>
              <a:t> data points.</a:t>
            </a:r>
          </a:p>
        </p:txBody>
      </p:sp>
    </p:spTree>
    <p:extLst>
      <p:ext uri="{BB962C8B-B14F-4D97-AF65-F5344CB8AC3E}">
        <p14:creationId xmlns:p14="http://schemas.microsoft.com/office/powerpoint/2010/main" val="38853893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is a cluster?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A group of </a:t>
            </a:r>
            <a:r>
              <a:rPr lang="en-US" sz="3000" dirty="0" smtClean="0">
                <a:latin typeface="PFDinTextCompPro-Medium"/>
                <a:cs typeface="PFDinTextCompPro-Medium"/>
              </a:rPr>
              <a:t>similar</a:t>
            </a:r>
            <a:r>
              <a:rPr lang="en-US" sz="3000" dirty="0" smtClean="0">
                <a:latin typeface="PFDinTextCompPro-Italic"/>
                <a:cs typeface="PFDinTextCompPro-Italic"/>
              </a:rPr>
              <a:t> data points.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The concept of similarity is central to the definition of a cluster, and therefore to cluster analysis.</a:t>
            </a:r>
          </a:p>
        </p:txBody>
      </p:sp>
    </p:spTree>
    <p:extLst>
      <p:ext uri="{BB962C8B-B14F-4D97-AF65-F5344CB8AC3E}">
        <p14:creationId xmlns:p14="http://schemas.microsoft.com/office/powerpoint/2010/main" val="41160183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Cluster analysis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6737" y="1104900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 What is a cluster?</a:t>
            </a:r>
          </a:p>
          <a:p>
            <a:pPr algn="l"/>
            <a:endParaRPr lang="en-US" sz="3000" dirty="0">
              <a:latin typeface="PFDinTextCompPro-Italic"/>
              <a:cs typeface="PFDinTextCompPro-Italic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 A group of </a:t>
            </a:r>
            <a:r>
              <a:rPr lang="en-US" sz="3000" dirty="0" smtClean="0">
                <a:latin typeface="PFDinTextCompPro-Medium"/>
                <a:cs typeface="PFDinTextCompPro-Medium"/>
              </a:rPr>
              <a:t>similar</a:t>
            </a:r>
            <a:r>
              <a:rPr lang="en-US" sz="3000" dirty="0" smtClean="0">
                <a:latin typeface="PFDinTextCompPro-Italic"/>
                <a:cs typeface="PFDinTextCompPro-Italic"/>
              </a:rPr>
              <a:t> data points.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The concept of similarity is central to the definition of a cluster, and therefore to cluster analysis.</a:t>
            </a:r>
          </a:p>
          <a:p>
            <a:pPr algn="l"/>
            <a:endParaRPr lang="en-US" sz="3000" dirty="0">
              <a:latin typeface="PFDinTextCompPro-Italic"/>
              <a:cs typeface="PFDinTextCompPro-Italic"/>
              <a:sym typeface="Wingdings"/>
            </a:endParaRP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  <a:sym typeface="Wingdings"/>
              </a:rPr>
              <a:t>In general, greater similarity between points leads to better clustering.</a:t>
            </a:r>
          </a:p>
        </p:txBody>
      </p:sp>
    </p:spTree>
    <p:extLst>
      <p:ext uri="{BB962C8B-B14F-4D97-AF65-F5344CB8AC3E}">
        <p14:creationId xmlns:p14="http://schemas.microsoft.com/office/powerpoint/2010/main" val="38768184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27188</TotalTime>
  <Pages>0</Pages>
  <Words>2429</Words>
  <Characters>0</Characters>
  <Application>Microsoft Office PowerPoint</Application>
  <PresentationFormat>Custom</PresentationFormat>
  <Lines>0</Lines>
  <Paragraphs>483</Paragraphs>
  <Slides>60</Slides>
  <Notes>60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3" baseType="lpstr">
      <vt:lpstr>GA_Instructor_Template_Deck</vt:lpstr>
      <vt:lpstr>Agenda</vt:lpstr>
      <vt:lpstr>Equation</vt:lpstr>
      <vt:lpstr>INTRO to DATA SCIENCE Cluster ANALYSIS</vt:lpstr>
      <vt:lpstr> I.  cluster analysis II.  The K-means Algorithm III.  Choosing K IV.  Example</vt:lpstr>
      <vt:lpstr> I. cluster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II. K-means clustering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III. Cluster validation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Ex: k-means clustering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Davis, Josiah</cp:lastModifiedBy>
  <cp:revision>4592</cp:revision>
  <cp:lastPrinted>2013-04-09T17:14:22Z</cp:lastPrinted>
  <dcterms:modified xsi:type="dcterms:W3CDTF">2014-11-06T22:34:54Z</dcterms:modified>
</cp:coreProperties>
</file>